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5" r:id="rId15"/>
    <p:sldId id="269" r:id="rId16"/>
    <p:sldId id="286" r:id="rId17"/>
    <p:sldId id="287" r:id="rId18"/>
    <p:sldId id="288" r:id="rId19"/>
    <p:sldId id="270" r:id="rId20"/>
    <p:sldId id="271" r:id="rId21"/>
    <p:sldId id="272" r:id="rId22"/>
    <p:sldId id="289" r:id="rId23"/>
    <p:sldId id="290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2" r:id="rId43"/>
    <p:sldId id="303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60AD9-A53E-4404-B57A-5E08A9079D80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BADFD-AF97-4A55-8246-0F2F5300B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40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BADFD-AF97-4A55-8246-0F2F5300B70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274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93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3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8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04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51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3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0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66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0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4A34442-3985-41D0-824F-4071BAB3B7F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8BDAE9B-C643-40C5-9A30-8DC0BDF9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662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mailto:hello@chitchatandchores.co.uk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AEA6-F220-5509-4148-9293B1885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92512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Aspects of Dementia</a:t>
            </a:r>
            <a:b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Saeed</a:t>
            </a:r>
            <a:br>
              <a:rPr lang="en-GB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Lightwater Surgery</a:t>
            </a:r>
          </a:p>
        </p:txBody>
      </p:sp>
    </p:spTree>
    <p:extLst>
      <p:ext uri="{BB962C8B-B14F-4D97-AF65-F5344CB8AC3E}">
        <p14:creationId xmlns:p14="http://schemas.microsoft.com/office/powerpoint/2010/main" val="4294344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D196B-8994-0C3D-DFBA-3CAB87F8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Big is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77179-59C3-62DA-1011-3244FD088C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677400" cy="4351338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to be 982,000 people in UK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2040, rise to 1.4 mil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11 over age 65 have dementia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of over 80s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 people develop dementia daily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women than men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Contributes to 25% of hospital admissions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and social cost more than cardiovascular disease and cancer combined!</a:t>
            </a:r>
          </a:p>
        </p:txBody>
      </p:sp>
    </p:spTree>
    <p:extLst>
      <p:ext uri="{BB962C8B-B14F-4D97-AF65-F5344CB8AC3E}">
        <p14:creationId xmlns:p14="http://schemas.microsoft.com/office/powerpoint/2010/main" val="342074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2B6F8-762A-37AB-E9E2-3FACAA01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373B6-7FAF-3E13-3BAC-C6E6E219E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advancing years, incidence doubles every 5 yrs after age 65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Family/Genetics: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several genes increase the risk for Alzheimer’s, affecting brain proteins, family history increases risk but familial forms are rare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women with Alzheimer’s and more men with Vascular dementia</a:t>
            </a:r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Diabetes / Hypertension / High Cholesterol / Head Injury / Depression / Smoking and Obesity</a:t>
            </a:r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838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C0231-4278-4D90-3C06-226660E0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1B8B-71A4-1FFE-62EA-C23801EDB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loss: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memory, disorientation/getting lost, repetition </a:t>
            </a:r>
          </a:p>
          <a:p>
            <a:pPr lvl="1"/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time is it? = ? What am I doing here? </a:t>
            </a:r>
          </a:p>
          <a:p>
            <a:pPr lvl="1"/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I go home? = ? I am not comfortable</a:t>
            </a:r>
          </a:p>
          <a:p>
            <a:pPr lvl="1"/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out what is behind the questioning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with familiar tasks: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cooking meals, organising tasks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 with language: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 finding, naming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judgement: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dressing inappropriately for weather, challenges understanding visual and spatial information (misjudging edge of furniture/ pouring liquids)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Trouble keeping track of things: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conversations, finances, date/time etc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031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1234B-5F9D-7F14-D99D-F7DF3C335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00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Misplacing things: </a:t>
            </a:r>
            <a:r>
              <a:rPr lang="en-GB" dirty="0">
                <a:solidFill>
                  <a:srgbClr val="FFFF00"/>
                </a:solidFill>
              </a:rPr>
              <a:t>putting things in unusual places</a:t>
            </a:r>
          </a:p>
          <a:p>
            <a:endParaRPr lang="en-GB" dirty="0">
              <a:solidFill>
                <a:srgbClr val="FFFF00"/>
              </a:solidFill>
            </a:endParaRPr>
          </a:p>
          <a:p>
            <a:r>
              <a:rPr lang="en-GB" b="1" dirty="0">
                <a:solidFill>
                  <a:srgbClr val="FFFF00"/>
                </a:solidFill>
              </a:rPr>
              <a:t>Changes in mood or beha</a:t>
            </a:r>
            <a:r>
              <a:rPr lang="en-GB" dirty="0">
                <a:solidFill>
                  <a:srgbClr val="FFFF00"/>
                </a:solidFill>
              </a:rPr>
              <a:t>viour: depression, mood swings, disinhibited, aggression</a:t>
            </a:r>
          </a:p>
          <a:p>
            <a:endParaRPr lang="en-GB" dirty="0">
              <a:solidFill>
                <a:srgbClr val="FFFF00"/>
              </a:solidFill>
            </a:endParaRPr>
          </a:p>
          <a:p>
            <a:r>
              <a:rPr lang="en-GB" b="1" dirty="0">
                <a:solidFill>
                  <a:srgbClr val="FFFF00"/>
                </a:solidFill>
              </a:rPr>
              <a:t>Change in personality/behaviour: </a:t>
            </a:r>
            <a:r>
              <a:rPr lang="en-GB" dirty="0">
                <a:solidFill>
                  <a:srgbClr val="FFFF00"/>
                </a:solidFill>
              </a:rPr>
              <a:t>irritable, suspicious, anxious, asocial, aggression, incontinence/ hygiene, unable to distinguish dreams/ reality</a:t>
            </a:r>
          </a:p>
          <a:p>
            <a:endParaRPr lang="en-GB" dirty="0">
              <a:solidFill>
                <a:srgbClr val="FFFF00"/>
              </a:solidFill>
            </a:endParaRPr>
          </a:p>
          <a:p>
            <a:r>
              <a:rPr lang="en-GB" b="1" dirty="0">
                <a:solidFill>
                  <a:srgbClr val="FFFF00"/>
                </a:solidFill>
              </a:rPr>
              <a:t>Loss of initiative: </a:t>
            </a:r>
            <a:r>
              <a:rPr lang="en-GB" dirty="0">
                <a:solidFill>
                  <a:srgbClr val="FFFF00"/>
                </a:solidFill>
              </a:rPr>
              <a:t>passive, increased sleeping, loss of interest</a:t>
            </a:r>
          </a:p>
        </p:txBody>
      </p:sp>
    </p:spTree>
    <p:extLst>
      <p:ext uri="{BB962C8B-B14F-4D97-AF65-F5344CB8AC3E}">
        <p14:creationId xmlns:p14="http://schemas.microsoft.com/office/powerpoint/2010/main" val="2154766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F132-157C-D941-D9F8-216C2875B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you do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87FB7-1C5F-D264-1B4F-6C02C77BD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an appointment to see a GP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with a family member; useful for collateral history and get a fuller picture of recent months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arrange blood tests, as sometimes people can have memory symptoms that are a sign of different diseases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do brief memory tests and may also give some “homework” to bring back in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refer you to the Memory Clinic, in Camberley for a more detailed assessment and scan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Memory Clinic will make the final diagnosis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87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474B-15F1-95B7-1FF9-19B2E00D9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to early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7983B-9721-400A-374C-B25E68957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a relief and end any uncertainty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Enables people to understand their condition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access to treatment to relieve symptoms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access support / carer support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information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‘Opening a door’ – for future care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– Power of Attorney, Wills, Living Wills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planning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/ advanced care planning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may reduce inappropriate hospital admissions in future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physical / mental / social and medication reviews with the surgery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 suggests most people want to know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925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37104-E8A3-8A32-01E5-799B77C93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74FA-86D8-A88A-503F-B4A0A1A3D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Distress / Lack of cure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Depression / Anxiety 77% people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isolation and loneliness in 60% people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Worry about stigma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feel like an invalid / no purpose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48% can feel like a burden to family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502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39A5B-8B3F-B5EC-5663-5D5CBF58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Diagnosis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A0FB-0E30-7AF6-CC86-1E802B968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997440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understanding of diagnosis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Alzheimer’s Society, local memory cafe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support: cognitive training/rehabilitation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Psychological therapy: difficulty adjusting to diagnosis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medico-legal issues </a:t>
            </a:r>
            <a:r>
              <a:rPr lang="en-GB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eg.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driving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regarding financial and legal advice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43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A0EB4-8CB0-58DA-815B-6FB4C7620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 Support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37DFF1-FFA9-DAE4-2406-6FFCC704C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Carers of People with Dementia: can have more mental health problems/ burnout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Guilt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need a break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Worse physical health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bereavement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Educational resources for carers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931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AD55-54AE-285A-1B58-471ADDBE3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08E12-94D1-8C7A-B02C-FBED62540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cure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medication is available in Alzheimer’s disease/ Lewy Body Dementia that can minimise the impact of illness</a:t>
            </a:r>
          </a:p>
        </p:txBody>
      </p:sp>
    </p:spTree>
    <p:extLst>
      <p:ext uri="{BB962C8B-B14F-4D97-AF65-F5344CB8AC3E}">
        <p14:creationId xmlns:p14="http://schemas.microsoft.com/office/powerpoint/2010/main" val="233292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EF4CD-FBB5-928D-15D2-DD7A9F02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Dementia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326AA-B1B1-DFD4-258E-B5CD1001D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collection of symptoms and signs, that encompass difficulties in memory (short term), language (speaking; finding the right words), cognitive processing (thinking, planning, problem solving) and behaviour (mood and personality) that leads to impairment in activities of daily living (balance, moving, washing and dressing).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Happens when the brain is damaged by disease; affects people of all ages.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just simple “forgetfulness”</a:t>
            </a:r>
          </a:p>
        </p:txBody>
      </p:sp>
    </p:spTree>
    <p:extLst>
      <p:ext uri="{BB962C8B-B14F-4D97-AF65-F5344CB8AC3E}">
        <p14:creationId xmlns:p14="http://schemas.microsoft.com/office/powerpoint/2010/main" val="855596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CB53C-9B0F-A093-3E5B-E2B851DA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18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Cholinesterase Inhibitors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Donepezil/ Rivastigmine/ Galantamine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mild-moderate dementia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daily functioning and concentration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NNT 1:14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cause sickness/ diarrhoea/ slow pulse/ heart block</a:t>
            </a:r>
          </a:p>
        </p:txBody>
      </p:sp>
    </p:spTree>
    <p:extLst>
      <p:ext uri="{BB962C8B-B14F-4D97-AF65-F5344CB8AC3E}">
        <p14:creationId xmlns:p14="http://schemas.microsoft.com/office/powerpoint/2010/main" val="3016798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21E80-A734-3AD2-05F6-CBB499A12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0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NMDA Receptor Antagonists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Memantine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moderate-severe dementia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daily functioning/ cognition and help behaviour can be used with Donepezil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cause headaches/ breathlessness/ high blood pressure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 NNT 1:14</a:t>
            </a:r>
          </a:p>
        </p:txBody>
      </p:sp>
    </p:spTree>
    <p:extLst>
      <p:ext uri="{BB962C8B-B14F-4D97-AF65-F5344CB8AC3E}">
        <p14:creationId xmlns:p14="http://schemas.microsoft.com/office/powerpoint/2010/main" val="3369420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A6E4-6AFA-EC35-08A7-6FDEC290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Behavioural Changes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DE768-97E3-3EA1-5F06-78F53C7A9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2688" y="1825625"/>
            <a:ext cx="10421112" cy="435133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Restlessness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Physical aggression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Agitation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Wandering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Sexual disinhibition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Shadowing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Mood changes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Delusions/ hallucinations</a:t>
            </a:r>
          </a:p>
        </p:txBody>
      </p:sp>
    </p:spTree>
    <p:extLst>
      <p:ext uri="{BB962C8B-B14F-4D97-AF65-F5344CB8AC3E}">
        <p14:creationId xmlns:p14="http://schemas.microsoft.com/office/powerpoint/2010/main" val="21066321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DA50C-AC7F-E05F-CDDC-CE8C6BE5D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worsened by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Infection/ pain/ constipation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 side effects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Noise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Delerium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787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12ECE-0FF0-987F-9555-C4D889562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0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else can we do???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out for pain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 how they were in the past and recognise their worth today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unhelpful phrases </a:t>
            </a:r>
            <a:r>
              <a:rPr lang="en-GB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“why did you do that?”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try to takeover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 routines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arguing, communication has purpose, they are just trying to express a feeling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Divert rather than reason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with medication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Re-assure, treat with respect and dignity</a:t>
            </a:r>
          </a:p>
        </p:txBody>
      </p:sp>
    </p:spTree>
    <p:extLst>
      <p:ext uri="{BB962C8B-B14F-4D97-AF65-F5344CB8AC3E}">
        <p14:creationId xmlns:p14="http://schemas.microsoft.com/office/powerpoint/2010/main" val="5611179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4FFB6-9D25-22BA-DDB1-E97C410AD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PREVENTABLE?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activity</a:t>
            </a: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</a:t>
            </a: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stimulation</a:t>
            </a: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Socialisation</a:t>
            </a: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Creativity &amp; Attitude – stress reduction</a:t>
            </a:r>
          </a:p>
        </p:txBody>
      </p:sp>
    </p:spTree>
    <p:extLst>
      <p:ext uri="{BB962C8B-B14F-4D97-AF65-F5344CB8AC3E}">
        <p14:creationId xmlns:p14="http://schemas.microsoft.com/office/powerpoint/2010/main" val="3736486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2E3AE-3D12-FB9E-899C-E30A67F04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9912" y="1405001"/>
            <a:ext cx="997915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“What is good for the heart is good for the brain”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Cholesterol/ BP/ Obesity/ blood vessel narrowing/ damage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exercise your heart, have low blood pressure and keep your weight low, it helps the brain too!</a:t>
            </a:r>
          </a:p>
        </p:txBody>
      </p:sp>
    </p:spTree>
    <p:extLst>
      <p:ext uri="{BB962C8B-B14F-4D97-AF65-F5344CB8AC3E}">
        <p14:creationId xmlns:p14="http://schemas.microsoft.com/office/powerpoint/2010/main" val="3297648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EFFF-364B-9034-E305-8471CBBF3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97C6B-DBE1-7667-354A-4337E3F7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 hrs exercise per week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Walk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stairs/ gardening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Swimming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Dancing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Tai-Chi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risk dementia in those who walk 5 miles per week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Slow progression of cognitive impairment in those who walk 5 miles daily</a:t>
            </a:r>
          </a:p>
        </p:txBody>
      </p:sp>
    </p:spTree>
    <p:extLst>
      <p:ext uri="{BB962C8B-B14F-4D97-AF65-F5344CB8AC3E}">
        <p14:creationId xmlns:p14="http://schemas.microsoft.com/office/powerpoint/2010/main" val="4248650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68B5-E650-600F-70CF-1D7D191B2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B3C55-115B-A0E9-F426-630750671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088880" cy="435133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processed food, fatty foods salt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Mediterranean diet- fruit/veg/ olive oil/ legumes/ grains/ oily fish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Anti-oxidants- dark greens/ leafy veg/ fruit/ green tea/ blueberries/ vitamins E+C</a:t>
            </a:r>
          </a:p>
        </p:txBody>
      </p:sp>
    </p:spTree>
    <p:extLst>
      <p:ext uri="{BB962C8B-B14F-4D97-AF65-F5344CB8AC3E}">
        <p14:creationId xmlns:p14="http://schemas.microsoft.com/office/powerpoint/2010/main" val="26416685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1387B-0428-B333-5548-C5850BCB2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Stimulation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72855-5FBD-16DC-AF5C-55A7E65F6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3544" y="1825625"/>
            <a:ext cx="10430256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 and exercise your brain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“use it, or lose it”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Crosswords, puzzles, jigsaws, reading, scrapbooks (pictures/ memorabilia), memory box (for personal and significant objects)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 level; adapt to changing abilities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reading becomes difficult, read to them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 about something familiar to allow them to join in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81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9F945-9C2F-9E19-7661-36DE64D42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Brain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54CA2-30AE-C166-3B33-1C0E7C949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984" y="1825625"/>
            <a:ext cx="10338816" cy="435133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brain has billions of nerve cells called neurons, which carry messages between different parts of the brain.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causes damage to neurons.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brain controls everything, so if messages are not received then this will lead to difficulties.</a:t>
            </a:r>
          </a:p>
        </p:txBody>
      </p:sp>
    </p:spTree>
    <p:extLst>
      <p:ext uri="{BB962C8B-B14F-4D97-AF65-F5344CB8AC3E}">
        <p14:creationId xmlns:p14="http://schemas.microsoft.com/office/powerpoint/2010/main" val="39268602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570EE-7853-F98B-24C8-9475DAC0A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E63B8-0F3A-D54A-696D-1D14171EB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189464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to remain connected to people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people are naturally social creatures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Watch films and favourite programmes &amp; fun things together- Reminiscence Therapy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 others, so that they can help if needed in the future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Lowers memory loss by keeping mind active and happiness can lead to lower blood pressure and better immune function</a:t>
            </a:r>
          </a:p>
        </p:txBody>
      </p:sp>
    </p:spTree>
    <p:extLst>
      <p:ext uri="{BB962C8B-B14F-4D97-AF65-F5344CB8AC3E}">
        <p14:creationId xmlns:p14="http://schemas.microsoft.com/office/powerpoint/2010/main" val="33019599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E3C56-4D52-743A-5E40-ED567839D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Creativity, Attitude &amp; Spirit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5CE3E-CCD8-A749-F627-EC5B615A8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4984" y="1825625"/>
            <a:ext cx="10338816" cy="4351338"/>
          </a:xfrm>
        </p:spPr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stress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Aromatherapy, diet &amp; exercise, mindfulness and meditation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Antidepressants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creative and human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Music, art and dancing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part of brain used for these memories and often not affected as quickly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Calm/ Safe environment for wondering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834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F910-344E-2C4E-411A-ABE00120C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it feel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EB97F-4515-4B0C-30B5-F06F33F2D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Everyone is individual, so the condition and their ability to cope with the symptoms will affect them in different ways. 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types of dementia can lead to different parts of the brain being affected. 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early stages of dementia, people can often manage independently or with very little help.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But, as the condition progresses, people will need more support and understanding, especially from family and friends. </a:t>
            </a:r>
          </a:p>
        </p:txBody>
      </p:sp>
    </p:spTree>
    <p:extLst>
      <p:ext uri="{BB962C8B-B14F-4D97-AF65-F5344CB8AC3E}">
        <p14:creationId xmlns:p14="http://schemas.microsoft.com/office/powerpoint/2010/main" val="23670101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CC850-9498-D9D1-3D36-F23631E17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help?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3C05BC-AFDB-0582-2754-DF610DE35B1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+mj-lt"/>
              <a:buNone/>
              <a:defRPr sz="32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2"/>
              </a:buClr>
              <a:buSzPct val="60000"/>
              <a:buFont typeface="Courier New" panose="02070309020205020404" pitchFamily="49" charset="0"/>
              <a:buChar char="o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important for people with dementia to stay as independent as possible but this will become more difficult as their symptoms get worse</a:t>
            </a:r>
          </a:p>
          <a:p>
            <a:endParaRPr lang="en-GB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Helping them may be seen as interfering, so it is not always easy to know how and when to provide support</a:t>
            </a:r>
          </a:p>
          <a:p>
            <a:endParaRPr lang="en-GB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Asking the person if they would like some help to do something can make it easier for them </a:t>
            </a:r>
            <a:b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accept</a:t>
            </a:r>
          </a:p>
          <a:p>
            <a:endParaRPr lang="en-GB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  <a:p>
            <a:pPr lvl="0">
              <a:spcBef>
                <a:spcPts val="0"/>
              </a:spcBef>
              <a:buClrTx/>
            </a:pPr>
            <a:r>
              <a:rPr lang="en-GB" altLang="en-US" sz="2000" dirty="0">
                <a:solidFill>
                  <a:srgbClr val="656565"/>
                </a:solidFill>
              </a:rPr>
              <a:t>   </a:t>
            </a:r>
          </a:p>
          <a:p>
            <a:pPr lvl="0">
              <a:spcBef>
                <a:spcPts val="0"/>
              </a:spcBef>
              <a:buClrTx/>
            </a:pPr>
            <a:endParaRPr lang="en-GB" altLang="en-US" sz="2200" dirty="0">
              <a:solidFill>
                <a:srgbClr val="65656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1569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8E84E-FF14-6213-0ED1-32F8A61E9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9056" y="1253331"/>
            <a:ext cx="9741408" cy="4351338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Friends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Alzheimer’s Society programme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Changing public perception of dementia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about what it is like to live with dementia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Turning that understanding into action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then volunteer to be a Champion and encourage others to learn more about dementia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1748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D2FC-968B-6F1A-D176-79778B9F6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A93C2-8B26-DD19-E7FC-819CC1801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6696" y="1825625"/>
            <a:ext cx="10357104" cy="435133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be able to continue driving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fulfil certain legal requirements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 DVLA about diagnosis who then make an assessment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unsure, can take a driving assessment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2785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70B02-E714-37FF-5504-7F41EB505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87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 driving if: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confident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lost on familiar roads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Misjudging speed/distance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Straying across lanes or hitting kerbs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of having an accident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Passenger concerns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897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2D02-DE78-9C0D-82C2-BCE4E0944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encourage driving to stop: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 difficulty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them to take charge of new transport arrangement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up a taxi account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 bills and shop online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out benefits of not driving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Saving money on petrol and car insurance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having to find parking spaces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getting caught in traffic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transport can be social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want to walk which would provide exercise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8505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D58CD-F315-BE58-8DC5-DF60E3C67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Support &amp;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98268-9477-FFA1-6475-A2DCA580D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29344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and carers may be entitled to: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Allowance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Independence Payment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Carer’s Allowance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 Tax Reduction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Badge</a:t>
            </a:r>
          </a:p>
        </p:txBody>
      </p:sp>
    </p:spTree>
    <p:extLst>
      <p:ext uri="{BB962C8B-B14F-4D97-AF65-F5344CB8AC3E}">
        <p14:creationId xmlns:p14="http://schemas.microsoft.com/office/powerpoint/2010/main" val="2157515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28E1A-49CE-3566-218E-ECBD3E364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Useful Information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6FD1D3-4CFF-08DA-CD76-92A3B1958C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37942"/>
            <a:ext cx="10515600" cy="352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68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FC73C-97AA-F754-F620-E983FB4E1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824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dementia affects the brain</a:t>
            </a:r>
          </a:p>
        </p:txBody>
      </p:sp>
    </p:spTree>
    <p:extLst>
      <p:ext uri="{BB962C8B-B14F-4D97-AF65-F5344CB8AC3E}">
        <p14:creationId xmlns:p14="http://schemas.microsoft.com/office/powerpoint/2010/main" val="3175507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B0108-F034-269E-2FF0-754B1DE50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2012"/>
            <a:ext cx="10515600" cy="5026996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endParaRPr lang="en-GB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Chit Chat and Chores: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Support for local people and their carers in the community</a:t>
            </a:r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hello@chitchatandchores.co.uk</a:t>
            </a:r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Navigating Dementia Desk: 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8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Monday of the Month in Bisley run by Surrey County Council</a:t>
            </a:r>
          </a:p>
          <a:p>
            <a:pPr lvl="1"/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Camberley Alzheimer Café: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Held at St. Martin’s Church (3rd Monday of the month). A place for education and socialising.</a:t>
            </a:r>
          </a:p>
          <a:p>
            <a:pPr lvl="1"/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Mytchett</a:t>
            </a:r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Memory and Friendship Group: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Tuesday afternoons at the </a:t>
            </a:r>
            <a:r>
              <a:rPr lang="en-GB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Mytchett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Centre.</a:t>
            </a:r>
          </a:p>
          <a:p>
            <a:pPr lvl="1"/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Melody for the Mind: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Singing and fun at High Cross Church, Camberley.  1</a:t>
            </a:r>
            <a:r>
              <a:rPr lang="en-GB" sz="28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3</a:t>
            </a:r>
            <a:r>
              <a:rPr lang="en-GB" sz="28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Fri afternoons</a:t>
            </a:r>
          </a:p>
          <a:p>
            <a:pPr lvl="1"/>
            <a:endParaRPr lang="en-GB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Admiral Nurse Helpline: </a:t>
            </a:r>
            <a:r>
              <a:rPr lang="en-GB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0800 888 6678</a:t>
            </a:r>
          </a:p>
          <a:p>
            <a:pPr lvl="1"/>
            <a:endParaRPr lang="en-GB" sz="4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9632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0620D-11E6-920C-17FA-7BE21EE7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Windle Valley Day Centre, Bagshot.  Saturday club 2pm-5pm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Miriam Grace at St Anne’s Church Hall Bagshot Mon – Thurs 10am-4pm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CMTOP will keep referral open for 6 months and offer post diagnostic support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prescriber can be a good port of call/ signposting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café Windlesham Church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services and Community Matron </a:t>
            </a:r>
          </a:p>
        </p:txBody>
      </p:sp>
    </p:spTree>
    <p:extLst>
      <p:ext uri="{BB962C8B-B14F-4D97-AF65-F5344CB8AC3E}">
        <p14:creationId xmlns:p14="http://schemas.microsoft.com/office/powerpoint/2010/main" val="23640253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3E755-79B2-F2E6-8366-CED778DAC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0137"/>
            <a:ext cx="10515600" cy="4351338"/>
          </a:xfrm>
        </p:spPr>
        <p:txBody>
          <a:bodyPr/>
          <a:lstStyle/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for Carers: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Carers Surrey: 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Offers a dedicated Camberley Hub at High Cross Church for advice and "check-in" calls. 2</a:t>
            </a:r>
            <a:r>
              <a:rPr lang="en-GB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4th Tue of the month 10am-2.30pm.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Support Surrey Heath &amp; Farnham: 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 by Alzheimer's Society, offering 1-to-1 help. 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0333 150 3456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7668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2A891-0D03-E24F-AAB3-E0CA6CEE9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738104" cy="4351338"/>
          </a:xfrm>
        </p:spPr>
        <p:txBody>
          <a:bodyPr>
            <a:normAutofit/>
          </a:bodyPr>
          <a:lstStyle/>
          <a:p>
            <a:r>
              <a:rPr lang="en-GB" sz="33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Daily Help: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Surrey Heath Age Concern (SHAC),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Befriending, agility classes,                  01276 748882, Pembroke Broadway, Camberley</a:t>
            </a:r>
          </a:p>
          <a:p>
            <a:pPr marL="0" indent="0">
              <a:buNone/>
            </a:pPr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UK Surrey (LPA &amp; Info), </a:t>
            </a:r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01483 503414 (Mon-Fri 10am-4pm)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87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2EA56-1CE6-AC0F-D20F-1BDFA6FFE5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brain on the right is that from a patient with Alzheimer’s Disease.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shrunk, due to the degeneration and death of neurons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3DB94E-C500-F54B-2F7D-9CA50E285ED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2012474"/>
            <a:ext cx="4038600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4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48773-79BC-6AA9-5D73-84807BECE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Dementia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38C3A-9CBE-5EA9-8E6F-E4C60B861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Alzheimer’s 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62% of dementia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 loss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judgement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in communication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impairment</a:t>
            </a:r>
          </a:p>
        </p:txBody>
      </p:sp>
    </p:spTree>
    <p:extLst>
      <p:ext uri="{BB962C8B-B14F-4D97-AF65-F5344CB8AC3E}">
        <p14:creationId xmlns:p14="http://schemas.microsoft.com/office/powerpoint/2010/main" val="3663275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A5600-E220-86AC-CF75-2BF69891FC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</a:t>
            </a:r>
          </a:p>
          <a:p>
            <a:endParaRPr lang="en-GB" b="1" dirty="0">
              <a:solidFill>
                <a:srgbClr val="FFFF00"/>
              </a:solidFill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17% of dementia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Associated with circulation issues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Behavioural changes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Unsteadiness, depression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Incontinence</a:t>
            </a:r>
          </a:p>
        </p:txBody>
      </p:sp>
    </p:spTree>
    <p:extLst>
      <p:ext uri="{BB962C8B-B14F-4D97-AF65-F5344CB8AC3E}">
        <p14:creationId xmlns:p14="http://schemas.microsoft.com/office/powerpoint/2010/main" val="353295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5D41D-80B1-8DC0-8C1B-B6597A9FE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5296" y="1825625"/>
            <a:ext cx="10128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Lewy Body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of dementias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Associated with Parkinson’s disease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Hallucinations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Falls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Sleep</a:t>
            </a: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Fluctuating cognition</a:t>
            </a:r>
          </a:p>
        </p:txBody>
      </p:sp>
    </p:spTree>
    <p:extLst>
      <p:ext uri="{BB962C8B-B14F-4D97-AF65-F5344CB8AC3E}">
        <p14:creationId xmlns:p14="http://schemas.microsoft.com/office/powerpoint/2010/main" val="1829873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5764E-4421-CE41-775C-A689CF088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157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Mixed Dementia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 of dementia; combination of Alzheimer’s and Vascular</a:t>
            </a:r>
          </a:p>
          <a:p>
            <a:endParaRPr lang="en-GB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Frontal Lobe Dementia</a:t>
            </a:r>
          </a:p>
          <a:p>
            <a:endParaRPr lang="en-GB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2% of dementia; rare, younger onset, memory initially intact, speech reduction, early loss of insight, emotional blunting, incontinence</a:t>
            </a:r>
          </a:p>
        </p:txBody>
      </p:sp>
    </p:spTree>
    <p:extLst>
      <p:ext uri="{BB962C8B-B14F-4D97-AF65-F5344CB8AC3E}">
        <p14:creationId xmlns:p14="http://schemas.microsoft.com/office/powerpoint/2010/main" val="2108500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18681</TotalTime>
  <Words>1930</Words>
  <Application>Microsoft Office PowerPoint</Application>
  <PresentationFormat>Widescreen</PresentationFormat>
  <Paragraphs>307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Aptos</vt:lpstr>
      <vt:lpstr>Aptos Display</vt:lpstr>
      <vt:lpstr>Arial</vt:lpstr>
      <vt:lpstr>Office Theme</vt:lpstr>
      <vt:lpstr>Aspects of Dementia  Dr Saeed Lightwater Surgery</vt:lpstr>
      <vt:lpstr>Understanding Dementia</vt:lpstr>
      <vt:lpstr>The Brain</vt:lpstr>
      <vt:lpstr>How dementia affects the brain</vt:lpstr>
      <vt:lpstr>PowerPoint Presentation</vt:lpstr>
      <vt:lpstr>Dementia types</vt:lpstr>
      <vt:lpstr>PowerPoint Presentation</vt:lpstr>
      <vt:lpstr>PowerPoint Presentation</vt:lpstr>
      <vt:lpstr>PowerPoint Presentation</vt:lpstr>
      <vt:lpstr>How Big is the Problem?</vt:lpstr>
      <vt:lpstr>Risk Factors</vt:lpstr>
      <vt:lpstr>Early Signs</vt:lpstr>
      <vt:lpstr>PowerPoint Presentation</vt:lpstr>
      <vt:lpstr>What should you do next?</vt:lpstr>
      <vt:lpstr>Benefits to early Diagnosis</vt:lpstr>
      <vt:lpstr>Disadvantages</vt:lpstr>
      <vt:lpstr>Post Diagnosis Support</vt:lpstr>
      <vt:lpstr>Carer Support</vt:lpstr>
      <vt:lpstr>Treatment</vt:lpstr>
      <vt:lpstr>PowerPoint Presentation</vt:lpstr>
      <vt:lpstr>PowerPoint Presentation</vt:lpstr>
      <vt:lpstr>Behavioural Changes</vt:lpstr>
      <vt:lpstr>PowerPoint Presentation</vt:lpstr>
      <vt:lpstr>PowerPoint Presentation</vt:lpstr>
      <vt:lpstr>PowerPoint Presentation</vt:lpstr>
      <vt:lpstr>PowerPoint Presentation</vt:lpstr>
      <vt:lpstr>Physical Activity</vt:lpstr>
      <vt:lpstr>Nutrition</vt:lpstr>
      <vt:lpstr>Mental Stimulation</vt:lpstr>
      <vt:lpstr>Socialisation</vt:lpstr>
      <vt:lpstr>Creativity, Attitude &amp; Spirit</vt:lpstr>
      <vt:lpstr>What does it feel like?</vt:lpstr>
      <vt:lpstr>How to help?</vt:lpstr>
      <vt:lpstr>PowerPoint Presentation</vt:lpstr>
      <vt:lpstr>Driving</vt:lpstr>
      <vt:lpstr>PowerPoint Presentation</vt:lpstr>
      <vt:lpstr>PowerPoint Presentation</vt:lpstr>
      <vt:lpstr>Financial Support &amp; Benefits</vt:lpstr>
      <vt:lpstr>Useful Information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SAEED, Majid (LIGHTWATER SURGERY)</dc:creator>
  <cp:lastModifiedBy>Abi Brock</cp:lastModifiedBy>
  <cp:revision>69</cp:revision>
  <dcterms:created xsi:type="dcterms:W3CDTF">2026-04-20T18:38:41Z</dcterms:created>
  <dcterms:modified xsi:type="dcterms:W3CDTF">2026-06-08T08:36:52Z</dcterms:modified>
</cp:coreProperties>
</file>